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4" r:id="rId3"/>
    <p:sldId id="303" r:id="rId4"/>
    <p:sldId id="362" r:id="rId5"/>
    <p:sldId id="363" r:id="rId6"/>
    <p:sldId id="364" r:id="rId7"/>
    <p:sldId id="365" r:id="rId8"/>
    <p:sldId id="304" r:id="rId9"/>
    <p:sldId id="346" r:id="rId10"/>
    <p:sldId id="347" r:id="rId11"/>
    <p:sldId id="348" r:id="rId12"/>
    <p:sldId id="345" r:id="rId13"/>
    <p:sldId id="349" r:id="rId14"/>
    <p:sldId id="350" r:id="rId15"/>
    <p:sldId id="351" r:id="rId16"/>
    <p:sldId id="352" r:id="rId17"/>
    <p:sldId id="358" r:id="rId18"/>
    <p:sldId id="359" r:id="rId19"/>
    <p:sldId id="360" r:id="rId20"/>
    <p:sldId id="341" r:id="rId21"/>
    <p:sldId id="354" r:id="rId22"/>
    <p:sldId id="353" r:id="rId23"/>
    <p:sldId id="361" r:id="rId24"/>
    <p:sldId id="343" r:id="rId25"/>
    <p:sldId id="357" r:id="rId26"/>
    <p:sldId id="355" r:id="rId27"/>
    <p:sldId id="356" r:id="rId28"/>
  </p:sldIdLst>
  <p:sldSz cx="9144000" cy="5715000" type="screen16x10"/>
  <p:notesSz cx="7102475" cy="10234613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00CC00"/>
    <a:srgbClr val="003399"/>
    <a:srgbClr val="0066CC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93011" autoAdjust="0"/>
  </p:normalViewPr>
  <p:slideViewPr>
    <p:cSldViewPr>
      <p:cViewPr>
        <p:scale>
          <a:sx n="79" d="100"/>
          <a:sy n="79" d="100"/>
        </p:scale>
        <p:origin x="-312" y="-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9A05C46-DD43-4EA9-B84A-05C6ECC9140E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8F15354-0429-4283-8477-866C66ACA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r>
              <a:rPr lang="en-US" dirty="0" smtClean="0"/>
              <a:t>Fuji Electric the pioneer in industry to develop general-purpose inverter since 1976 launches a new generation VSD.</a:t>
            </a:r>
          </a:p>
          <a:p>
            <a:pPr marL="247665" indent="-247665">
              <a:buAutoNum type="arabicParenR"/>
            </a:pPr>
            <a:r>
              <a:rPr lang="en-US" dirty="0" smtClean="0"/>
              <a:t>The VSD is design to</a:t>
            </a:r>
            <a:r>
              <a:rPr lang="en-US" baseline="0" dirty="0" smtClean="0"/>
              <a:t> fit the ever changing demand of HVAC industries.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Lock your inverter with password!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Lock your inverter with password!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Lock your inverter with password!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768350"/>
            <a:ext cx="613727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15354-0429-4283-8477-866C66ACA9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81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81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8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8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6D6A-411D-430F-B645-D4DA7FFA6DE9}" type="datetimeFigureOut">
              <a:rPr lang="en-US" smtClean="0"/>
              <a:pPr/>
              <a:t>07-Jan-16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A239-05D1-4C94-8144-F6E290BF0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6.emf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image" Target="../media/image49.jpeg"/><Relationship Id="rId4" Type="http://schemas.openxmlformats.org/officeDocument/2006/relationships/image" Target="../media/image8.pn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625" t="68406" r="7471" b="1820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242126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 descr="Statement-combi_e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"/>
            <a:ext cx="2317690" cy="609600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4838700"/>
            <a:ext cx="9144000" cy="8763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7201" y="1638302"/>
            <a:ext cx="5312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INTRODUCE THE NEW RANGE OF 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VOLTAGE 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INVERTER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094995" y="4193684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Rounded MT Bold" pitchFamily="34" charset="0"/>
              </a:rPr>
              <a:t>FAP- WG-eHVAC-Jan-2016</a:t>
            </a:r>
            <a:endParaRPr lang="en-SG" sz="1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28" name="Picture 27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888" y="1282125"/>
            <a:ext cx="753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Temperature difference constant control </a:t>
            </a:r>
            <a:r>
              <a:rPr lang="en-SG" sz="1600" dirty="0" smtClean="0">
                <a:solidFill>
                  <a:srgbClr val="C00000"/>
                </a:solidFill>
                <a:latin typeface="Arial Rounded MT Bold" pitchFamily="34" charset="0"/>
              </a:rPr>
              <a:t>[</a:t>
            </a:r>
            <a:r>
              <a:rPr lang="en-SG" sz="1600" i="1" dirty="0" smtClean="0">
                <a:solidFill>
                  <a:srgbClr val="C00000"/>
                </a:solidFill>
                <a:latin typeface="Arial Rounded MT Bold" pitchFamily="34" charset="0"/>
              </a:rPr>
              <a:t>* RTD option [OPC-PT] needed ]</a:t>
            </a:r>
          </a:p>
          <a:p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 and pressure difference constant control </a:t>
            </a:r>
            <a:r>
              <a:rPr lang="en-SG" sz="1600" dirty="0" smtClean="0">
                <a:solidFill>
                  <a:srgbClr val="C00000"/>
                </a:solidFill>
                <a:latin typeface="Arial Rounded MT Bold" pitchFamily="34" charset="0"/>
              </a:rPr>
              <a:t>[Customised Logic Program]</a:t>
            </a:r>
            <a:endParaRPr lang="en-SG" sz="1400" i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9768"/>
            <a:ext cx="4329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Energy Saving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781800" y="2171701"/>
            <a:ext cx="2133600" cy="2662043"/>
            <a:chOff x="0" y="0"/>
            <a:chExt cx="1576676" cy="2123686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pic>
        <p:nvPicPr>
          <p:cNvPr id="83970" name="Picture 2" descr="http://output.to/sideway/images/isentropic_consta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314701"/>
            <a:ext cx="2438400" cy="471401"/>
          </a:xfrm>
          <a:prstGeom prst="rect">
            <a:avLst/>
          </a:prstGeom>
          <a:noFill/>
        </p:spPr>
      </p:pic>
      <p:pic>
        <p:nvPicPr>
          <p:cNvPr id="83972" name="Picture 4" descr="http://www2.spiraxsarco.com/images/resources/steam-engineering-tutorials/5/2/fig_5_2_1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2" y="1943101"/>
            <a:ext cx="3857625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28" name="Picture 27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890" y="1333501"/>
            <a:ext cx="7402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Auto-restart after momentary power failure Operation is continued using </a:t>
            </a:r>
            <a:b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the load inertia energy.</a:t>
            </a:r>
            <a:endParaRPr lang="en-SG" sz="1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9768"/>
            <a:ext cx="4329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Energy Saving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119313"/>
            <a:ext cx="3810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347" y="2171700"/>
            <a:ext cx="59343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Power 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Supply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Voltage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41" y="3448050"/>
            <a:ext cx="553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Motor 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Speed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42" y="4229100"/>
            <a:ext cx="5741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Output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current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-849313" y="3665538"/>
            <a:ext cx="31083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5" y="3419476"/>
            <a:ext cx="20970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7912102" y="4032250"/>
            <a:ext cx="595313" cy="593726"/>
            <a:chOff x="6400800" y="1885950"/>
            <a:chExt cx="1188000" cy="1188000"/>
          </a:xfrm>
        </p:grpSpPr>
        <p:sp>
          <p:nvSpPr>
            <p:cNvPr id="23" name="Oval 22"/>
            <p:cNvSpPr/>
            <p:nvPr/>
          </p:nvSpPr>
          <p:spPr>
            <a:xfrm>
              <a:off x="6400800" y="1885950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SG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6402383" y="2479951"/>
              <a:ext cx="118800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2"/>
              <a:endCxn id="23" idx="6"/>
            </p:cNvCxnSpPr>
            <p:nvPr/>
          </p:nvCxnSpPr>
          <p:spPr>
            <a:xfrm rot="10800000" flipH="1">
              <a:off x="6400800" y="2479951"/>
              <a:ext cx="1188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924802" y="5019676"/>
            <a:ext cx="6272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404040"/>
                </a:solidFill>
                <a:latin typeface="Calibri" pitchFamily="34" charset="0"/>
              </a:rPr>
              <a:t>Motor </a:t>
            </a:r>
            <a:endParaRPr lang="en-SG" sz="1200" b="1">
              <a:solidFill>
                <a:srgbClr val="404040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953000" y="42291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7"/>
          <p:cNvCxnSpPr/>
          <p:nvPr/>
        </p:nvCxnSpPr>
        <p:spPr>
          <a:xfrm>
            <a:off x="4999038" y="41529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29200" y="40767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6138865" y="2290764"/>
            <a:ext cx="1557337" cy="1328737"/>
            <a:chOff x="6138347" y="2156996"/>
            <a:chExt cx="1557530" cy="1329156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H="1">
              <a:off x="6781269" y="2571544"/>
              <a:ext cx="990912" cy="83830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6138347" y="2156996"/>
              <a:ext cx="1481615" cy="36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  <a:latin typeface="Calibri" pitchFamily="34" charset="0"/>
                </a:rPr>
                <a:t>Auto-Restart!</a:t>
              </a:r>
            </a:p>
          </p:txBody>
        </p:sp>
      </p:grpSp>
      <p:grpSp>
        <p:nvGrpSpPr>
          <p:cNvPr id="2" name="Group 16"/>
          <p:cNvGrpSpPr/>
          <p:nvPr/>
        </p:nvGrpSpPr>
        <p:grpSpPr>
          <a:xfrm>
            <a:off x="4648200" y="2933700"/>
            <a:ext cx="1676400" cy="2362200"/>
            <a:chOff x="0" y="0"/>
            <a:chExt cx="1576676" cy="2123686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2801E-6 L 0.41666 -2.6280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9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1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83979" name="Picture 11" descr="http://www.vectorarts.net/wp-content/uploads/2011/05/glossy-burning-fire-flame.jpg"/>
          <p:cNvPicPr>
            <a:picLocks noChangeAspect="1" noChangeArrowheads="1"/>
          </p:cNvPicPr>
          <p:nvPr/>
        </p:nvPicPr>
        <p:blipFill>
          <a:blip r:embed="rId4" cstate="print"/>
          <a:srcRect t="7469"/>
          <a:stretch>
            <a:fillRect/>
          </a:stretch>
        </p:blipFill>
        <p:spPr bwMode="auto">
          <a:xfrm>
            <a:off x="6477002" y="678346"/>
            <a:ext cx="1435297" cy="2560154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87159" y="1909346"/>
            <a:ext cx="5575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50000"/>
            </a:pPr>
            <a:r>
              <a:rPr lang="en-SG" sz="1400" dirty="0" smtClean="0">
                <a:latin typeface="Arial Rounded MT Bold" pitchFamily="34" charset="0"/>
              </a:rPr>
              <a:t>Continues operation without alarm by retry in the event of fire.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60" y="1604545"/>
            <a:ext cx="346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Fire Mode (Forced Operation)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852798"/>
            <a:ext cx="47427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50000"/>
            </a:pPr>
            <a:r>
              <a:rPr lang="en-SG" sz="1400" dirty="0" smtClean="0">
                <a:latin typeface="Arial Rounded MT Bold" pitchFamily="34" charset="0"/>
              </a:rPr>
              <a:t>Normal operation/inverse operation.</a:t>
            </a:r>
          </a:p>
          <a:p>
            <a:pPr>
              <a:buSzPct val="150000"/>
            </a:pPr>
            <a:r>
              <a:rPr lang="en-SG" sz="1400" dirty="0" smtClean="0">
                <a:latin typeface="Arial Rounded MT Bold" pitchFamily="34" charset="0"/>
              </a:rPr>
              <a:t>Multi-step setting(Selectable from 3 points)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PID feedback value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Alarm output (absolute value alarm, deviation alarm)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Slow </a:t>
            </a:r>
            <a:r>
              <a:rPr lang="en-SG" sz="1400" dirty="0" err="1" smtClean="0">
                <a:latin typeface="Arial Rounded MT Bold" pitchFamily="34" charset="0"/>
              </a:rPr>
              <a:t>Flowrate</a:t>
            </a:r>
            <a:r>
              <a:rPr lang="en-SG" sz="1400" dirty="0" smtClean="0">
                <a:latin typeface="Arial Rounded MT Bold" pitchFamily="34" charset="0"/>
              </a:rPr>
              <a:t> stop function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Anti-reset wind-up function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PID output limiter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SG" sz="1400" dirty="0" smtClean="0">
                <a:latin typeface="Arial Rounded MT Bold" pitchFamily="34" charset="0"/>
              </a:rPr>
              <a:t>Integration reset/hold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2" y="2547997"/>
            <a:ext cx="398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PID Control (1 internal, 1 external)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41986" name="Picture 2" descr="http://wikis.controltheorypro.com/images/thumb/4/40/Pid-feedback-nct-int-correct.png/500px-Pid-feedback-nct-int-correc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1811" y="3390900"/>
            <a:ext cx="3093590" cy="14478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583" y="5018901"/>
            <a:ext cx="2635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50000"/>
            </a:pP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 Proportional–Integral–Derivative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59" y="1421368"/>
            <a:ext cx="407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Pick-up operation (catch on the fly)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019300"/>
            <a:ext cx="3829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1" y="2552700"/>
            <a:ext cx="553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Motor 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Speed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3467100"/>
            <a:ext cx="56457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Torque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1" y="4152900"/>
            <a:ext cx="5741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Output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current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849313" y="3573463"/>
            <a:ext cx="31083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5" y="3343276"/>
            <a:ext cx="20970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7912102" y="3956050"/>
            <a:ext cx="595313" cy="593726"/>
            <a:chOff x="6400800" y="1885950"/>
            <a:chExt cx="1188000" cy="1188000"/>
          </a:xfrm>
        </p:grpSpPr>
        <p:sp>
          <p:nvSpPr>
            <p:cNvPr id="23" name="Oval 22"/>
            <p:cNvSpPr/>
            <p:nvPr/>
          </p:nvSpPr>
          <p:spPr>
            <a:xfrm>
              <a:off x="6400800" y="1885950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SG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6402383" y="2479951"/>
              <a:ext cx="118800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2"/>
              <a:endCxn id="23" idx="6"/>
            </p:cNvCxnSpPr>
            <p:nvPr/>
          </p:nvCxnSpPr>
          <p:spPr>
            <a:xfrm rot="10800000" flipH="1">
              <a:off x="6400800" y="2479951"/>
              <a:ext cx="1188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924802" y="4943476"/>
            <a:ext cx="6272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404040"/>
                </a:solidFill>
                <a:latin typeface="Calibri" pitchFamily="34" charset="0"/>
              </a:rPr>
              <a:t>Motor </a:t>
            </a:r>
            <a:endParaRPr lang="en-SG" sz="1200" b="1">
              <a:solidFill>
                <a:srgbClr val="404040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953000" y="41529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99038" y="40767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9200" y="4000500"/>
            <a:ext cx="1981200" cy="0"/>
          </a:xfrm>
          <a:prstGeom prst="line">
            <a:avLst/>
          </a:prstGeom>
          <a:ln w="25400">
            <a:solidFill>
              <a:srgbClr val="FF0000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4953000" y="2214563"/>
            <a:ext cx="3979744" cy="1328738"/>
            <a:chOff x="4952868" y="2156996"/>
            <a:chExt cx="3979462" cy="1329156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H="1">
              <a:off x="6781351" y="2571625"/>
              <a:ext cx="990912" cy="83814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4952868" y="2156996"/>
              <a:ext cx="3979462" cy="36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Arial Rounded MT Bold" pitchFamily="34" charset="0"/>
                </a:rPr>
                <a:t>from free wheeling → catch on fly!</a:t>
              </a:r>
            </a:p>
          </p:txBody>
        </p:sp>
      </p:grpSp>
      <p:grpSp>
        <p:nvGrpSpPr>
          <p:cNvPr id="35" name="Group 16"/>
          <p:cNvGrpSpPr/>
          <p:nvPr/>
        </p:nvGrpSpPr>
        <p:grpSpPr>
          <a:xfrm>
            <a:off x="4800600" y="2857500"/>
            <a:ext cx="1676400" cy="2362200"/>
            <a:chOff x="0" y="0"/>
            <a:chExt cx="1576676" cy="2123686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2801E-6 L 0.41666 -2.62801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60" y="1338620"/>
            <a:ext cx="9032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Enable PM (Permanent Magnet ) motor drive with PM </a:t>
            </a:r>
            <a:r>
              <a:rPr lang="en-SG" dirty="0" err="1" smtClean="0">
                <a:solidFill>
                  <a:srgbClr val="00B050"/>
                </a:solidFill>
                <a:latin typeface="Arial Rounded MT Bold" pitchFamily="34" charset="0"/>
              </a:rPr>
              <a:t>Sensorless</a:t>
            </a:r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 vector control.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Higher Efficiency (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IE3</a:t>
            </a:r>
            <a:r>
              <a:rPr lang="ja-JP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，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IEC 60034-30 Standard)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Lower Heat Loss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Smaller Motor Fame Size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76300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88066" name="Picture 2" descr="http://newenergyandfuel.com/wp-content/uploads/2010/02/Induction-Permanent-Magnet-Motor-Compari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05100"/>
            <a:ext cx="3048000" cy="1721828"/>
          </a:xfrm>
          <a:prstGeom prst="rect">
            <a:avLst/>
          </a:prstGeom>
          <a:noFill/>
        </p:spPr>
      </p:pic>
      <p:pic>
        <p:nvPicPr>
          <p:cNvPr id="88068" name="Picture 4" descr="http://www.fujielectric.co.jp/products/inverter/pm/lineup/motor/images/img_gn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628900"/>
            <a:ext cx="3134106" cy="2057400"/>
          </a:xfrm>
          <a:prstGeom prst="rect">
            <a:avLst/>
          </a:prstGeom>
          <a:noFill/>
        </p:spPr>
      </p:pic>
      <p:pic>
        <p:nvPicPr>
          <p:cNvPr id="88070" name="Picture 6" descr="http://www.fujielectric.co.jp/products/inverter/pm/lineup/motor/images/img_gnb2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6111" y="2628901"/>
            <a:ext cx="2817891" cy="191011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962400" y="4533901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Fuji Electric PM Motor</a:t>
            </a: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(GNB2 Series)</a:t>
            </a:r>
            <a:endParaRPr lang="en-SG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4876" y="4533901"/>
            <a:ext cx="197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Higher efficiency,</a:t>
            </a: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Smaller motor fame size</a:t>
            </a:r>
            <a:endParaRPr lang="en-SG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60" y="1421369"/>
            <a:ext cx="55169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Vector Control</a:t>
            </a:r>
            <a:b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-Estimated speed under vector control without speed sensor</a:t>
            </a:r>
            <a:r>
              <a:rPr lang="en-S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.</a:t>
            </a:r>
            <a:endParaRPr lang="en-SG" sz="1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2" name="Picture 4" descr="http://www.fujielectric.co.jp/products/inverter/pm/lineup/motor/images/img_gnb2.jpg"/>
          <p:cNvPicPr>
            <a:picLocks noChangeAspect="1" noChangeArrowheads="1"/>
          </p:cNvPicPr>
          <p:nvPr/>
        </p:nvPicPr>
        <p:blipFill>
          <a:blip r:embed="rId6" cstate="print"/>
          <a:srcRect l="6616" t="11339" r="9097" b="7559"/>
          <a:stretch>
            <a:fillRect/>
          </a:stretch>
        </p:blipFill>
        <p:spPr bwMode="auto">
          <a:xfrm>
            <a:off x="457200" y="3390900"/>
            <a:ext cx="2209800" cy="1395906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2667000" y="4152900"/>
            <a:ext cx="4343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/>
          <p:cNvGrpSpPr/>
          <p:nvPr/>
        </p:nvGrpSpPr>
        <p:grpSpPr>
          <a:xfrm>
            <a:off x="7086600" y="3009900"/>
            <a:ext cx="1676400" cy="2362200"/>
            <a:chOff x="0" y="0"/>
            <a:chExt cx="1576676" cy="2123686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2133600" y="24765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/>
          <p:cNvCxnSpPr>
            <a:stCxn id="21" idx="4"/>
          </p:cNvCxnSpPr>
          <p:nvPr/>
        </p:nvCxnSpPr>
        <p:spPr>
          <a:xfrm>
            <a:off x="2514600" y="32385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/>
          <p:nvPr/>
        </p:nvCxnSpPr>
        <p:spPr>
          <a:xfrm>
            <a:off x="2971800" y="2933700"/>
            <a:ext cx="3886200" cy="381000"/>
          </a:xfrm>
          <a:prstGeom prst="bentConnector3">
            <a:avLst>
              <a:gd name="adj1" fmla="val 85651"/>
            </a:avLst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http://www.clker.com/cliparts/b/7/7/c/12247843801937558056schoolfreeware_Cancel.svg.med.png"/>
          <p:cNvPicPr>
            <a:picLocks noChangeAspect="1" noChangeArrowheads="1"/>
          </p:cNvPicPr>
          <p:nvPr/>
        </p:nvPicPr>
        <p:blipFill>
          <a:blip r:embed="rId8" cstate="print">
            <a:lum bright="6000"/>
          </a:blip>
          <a:srcRect/>
          <a:stretch>
            <a:fillRect/>
          </a:stretch>
        </p:blipFill>
        <p:spPr bwMode="auto">
          <a:xfrm>
            <a:off x="1981200" y="2324100"/>
            <a:ext cx="1066800" cy="1066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33602" y="2716768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Sensor</a:t>
            </a:r>
            <a:endParaRPr lang="en-SG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4229100"/>
            <a:ext cx="338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Output Current Detection calculation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158" y="1104901"/>
            <a:ext cx="869257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Customized logic</a:t>
            </a:r>
          </a:p>
          <a:p>
            <a:pPr>
              <a:buFontTx/>
              <a:buChar char="-"/>
            </a:pP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Equipped with customized logic as standard to facilitate the free programming of up to 200 steps.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Unique functions tailored to the application or usage method can constructed.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50"/>
                </a:solidFill>
                <a:latin typeface="Arial Rounded MT Bold" pitchFamily="34" charset="0"/>
              </a:rPr>
              <a:t>  </a:t>
            </a: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>Logic circuit: </a:t>
            </a:r>
            <a:b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 (Digital) AND, OR, XOR, flip-flops, rising/falling edge detection, counters, etc.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 (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Analog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) Addition, subtraction, multiplication, division, limiter, absolute value, sign inversion 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  addition, comparison, highest selection, lowest selection, average value, measure conversion .</a:t>
            </a:r>
          </a:p>
          <a:p>
            <a:pPr>
              <a:buFont typeface="Wingdings" pitchFamily="2" charset="2"/>
              <a:buChar char="Ø"/>
            </a:pPr>
            <a:endParaRPr lang="en-US" sz="1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>Multifunctional timer:</a:t>
            </a:r>
            <a:b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>    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On-delay, off-delay, pulse train, etc. (Setting range: 0.0 to 9990 second)</a:t>
            </a:r>
          </a:p>
          <a:p>
            <a:endParaRPr lang="en-US" sz="1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>Input/output signal: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Arial Rounded MT Bold" pitchFamily="34" charset="0"/>
              </a:rPr>
              <a:t>    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Terminal input/output(Digital and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Analog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), logic circuit output, inverter command/monitor data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.</a:t>
            </a:r>
          </a:p>
          <a:p>
            <a:endParaRPr lang="en-US" sz="1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>The 200 steps are available. Output/input of each step can be connected.</a:t>
            </a:r>
            <a:endParaRPr lang="en-US" sz="14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23900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23900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086100"/>
            <a:ext cx="1219200" cy="254000"/>
          </a:xfrm>
          <a:prstGeom prst="round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925587"/>
            <a:ext cx="1219200" cy="254000"/>
          </a:xfrm>
          <a:prstGeom prst="roundRect">
            <a:avLst/>
          </a:prstGeom>
          <a:solidFill>
            <a:srgbClr val="0066CC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2512" y="3086100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6512" y="3086100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0762" y="3086100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Master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8600" y="3086100"/>
            <a:ext cx="4724400" cy="254000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708" y="308610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2512" y="4925588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36512" y="4925588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Slave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60762" y="4925588"/>
            <a:ext cx="596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Master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4925588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Mutual Operation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4925587"/>
            <a:ext cx="4724400" cy="254000"/>
          </a:xfrm>
          <a:prstGeom prst="roundRect">
            <a:avLst/>
          </a:prstGeom>
          <a:noFill/>
          <a:ln w="127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1524000" y="4775833"/>
            <a:ext cx="533400" cy="59266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4911300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Master on duty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16"/>
          <p:cNvGrpSpPr/>
          <p:nvPr/>
        </p:nvGrpSpPr>
        <p:grpSpPr>
          <a:xfrm>
            <a:off x="1371600" y="3492500"/>
            <a:ext cx="685800" cy="990600"/>
            <a:chOff x="0" y="0"/>
            <a:chExt cx="1576676" cy="2015710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 b="5085"/>
            <a:stretch>
              <a:fillRect/>
            </a:stretch>
          </p:blipFill>
          <p:spPr bwMode="auto">
            <a:xfrm>
              <a:off x="0" y="0"/>
              <a:ext cx="1576676" cy="2015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3" name="Group 16"/>
          <p:cNvGrpSpPr/>
          <p:nvPr/>
        </p:nvGrpSpPr>
        <p:grpSpPr>
          <a:xfrm>
            <a:off x="2819400" y="3492500"/>
            <a:ext cx="685800" cy="990600"/>
            <a:chOff x="0" y="0"/>
            <a:chExt cx="1576676" cy="2015710"/>
          </a:xfrm>
        </p:grpSpPr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 b="5085"/>
            <a:stretch>
              <a:fillRect/>
            </a:stretch>
          </p:blipFill>
          <p:spPr bwMode="auto">
            <a:xfrm>
              <a:off x="0" y="0"/>
              <a:ext cx="1576676" cy="2015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6" name="Group 16"/>
          <p:cNvGrpSpPr/>
          <p:nvPr/>
        </p:nvGrpSpPr>
        <p:grpSpPr>
          <a:xfrm>
            <a:off x="4267200" y="3492500"/>
            <a:ext cx="685800" cy="990600"/>
            <a:chOff x="0" y="0"/>
            <a:chExt cx="1576676" cy="2015710"/>
          </a:xfrm>
        </p:grpSpPr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6" cstate="print"/>
            <a:srcRect b="5085"/>
            <a:stretch>
              <a:fillRect/>
            </a:stretch>
          </p:blipFill>
          <p:spPr bwMode="auto">
            <a:xfrm>
              <a:off x="0" y="0"/>
              <a:ext cx="1576676" cy="2015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87160" y="1028700"/>
            <a:ext cx="21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Mutual Operation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71500"/>
            <a:ext cx="3581400" cy="496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Elbow Connector 50"/>
          <p:cNvCxnSpPr>
            <a:stCxn id="41" idx="2"/>
            <a:endCxn id="44" idx="2"/>
          </p:cNvCxnSpPr>
          <p:nvPr/>
        </p:nvCxnSpPr>
        <p:spPr>
          <a:xfrm rot="16200000" flipH="1">
            <a:off x="2438400" y="3759200"/>
            <a:ext cx="12700" cy="1447800"/>
          </a:xfrm>
          <a:prstGeom prst="bentConnector3">
            <a:avLst>
              <a:gd name="adj1" fmla="val 180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2"/>
            <a:endCxn id="47" idx="2"/>
          </p:cNvCxnSpPr>
          <p:nvPr/>
        </p:nvCxnSpPr>
        <p:spPr>
          <a:xfrm rot="16200000" flipH="1">
            <a:off x="3886200" y="3759200"/>
            <a:ext cx="12700" cy="1447800"/>
          </a:xfrm>
          <a:prstGeom prst="bentConnector3">
            <a:avLst>
              <a:gd name="adj1" fmla="val 180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52400" y="1333500"/>
            <a:ext cx="46517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system can be configured without using a controller</a:t>
            </a:r>
            <a:b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by connecting the inverter via communications.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In this system, if failure occurs to the master inverter, the</a:t>
            </a: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Next inverter is driven as the master inverter.</a:t>
            </a: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Moreover, wiring can be saved with use of communications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services, which eliminates the need of additional options by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using the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Modbus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 RTU communications.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24400" y="4530300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Maximum link</a:t>
            </a:r>
            <a:b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 to 4 unit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24000" y="5219700"/>
            <a:ext cx="336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Quick and easy redundancy!</a:t>
            </a:r>
            <a:endParaRPr lang="en-US" i="1" dirty="0">
              <a:solidFill>
                <a:srgbClr val="FF00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3" grpId="1" animBg="1"/>
      <p:bldP spid="34" grpId="0"/>
      <p:bldP spid="34" grpId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23900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1104900"/>
            <a:ext cx="288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Cascade Control (Fixed)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" y="1485900"/>
            <a:ext cx="3524250" cy="19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7" cstate="print"/>
          <a:srcRect t="7268" b="18171"/>
          <a:stretch>
            <a:fillRect/>
          </a:stretch>
        </p:blipFill>
        <p:spPr bwMode="auto">
          <a:xfrm>
            <a:off x="152401" y="3390900"/>
            <a:ext cx="4876800" cy="12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7" cstate="print"/>
          <a:srcRect l="33442" t="34525" r="36627" b="50878"/>
          <a:stretch>
            <a:fillRect/>
          </a:stretch>
        </p:blipFill>
        <p:spPr bwMode="auto">
          <a:xfrm>
            <a:off x="2438400" y="4000500"/>
            <a:ext cx="380157" cy="29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ectangle 114"/>
          <p:cNvSpPr/>
          <p:nvPr/>
        </p:nvSpPr>
        <p:spPr>
          <a:xfrm>
            <a:off x="2514600" y="40005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8" cstate="print"/>
          <a:srcRect l="4696"/>
          <a:stretch>
            <a:fillRect/>
          </a:stretch>
        </p:blipFill>
        <p:spPr bwMode="auto">
          <a:xfrm>
            <a:off x="5181600" y="1181100"/>
            <a:ext cx="3647564" cy="372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Oval 120"/>
          <p:cNvSpPr/>
          <p:nvPr/>
        </p:nvSpPr>
        <p:spPr>
          <a:xfrm>
            <a:off x="7966800" y="20484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963200" y="28116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966800" y="31428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966800" y="34776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92"/>
          <p:cNvGrpSpPr/>
          <p:nvPr/>
        </p:nvGrpSpPr>
        <p:grpSpPr>
          <a:xfrm>
            <a:off x="8420400" y="2188800"/>
            <a:ext cx="137160" cy="137160"/>
            <a:chOff x="5114544" y="1799844"/>
            <a:chExt cx="137160" cy="137160"/>
          </a:xfrm>
        </p:grpSpPr>
        <p:sp>
          <p:nvSpPr>
            <p:cNvPr id="126" name="Oval 125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stCxn id="126" idx="0"/>
              <a:endCxn id="126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6" idx="2"/>
              <a:endCxn id="126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96"/>
          <p:cNvGrpSpPr/>
          <p:nvPr/>
        </p:nvGrpSpPr>
        <p:grpSpPr>
          <a:xfrm>
            <a:off x="8424000" y="2959200"/>
            <a:ext cx="137160" cy="137160"/>
            <a:chOff x="5114544" y="1799844"/>
            <a:chExt cx="137160" cy="137160"/>
          </a:xfrm>
        </p:grpSpPr>
        <p:sp>
          <p:nvSpPr>
            <p:cNvPr id="130" name="Oval 129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>
              <a:stCxn id="130" idx="0"/>
              <a:endCxn id="130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0" idx="2"/>
              <a:endCxn id="130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00"/>
          <p:cNvGrpSpPr/>
          <p:nvPr/>
        </p:nvGrpSpPr>
        <p:grpSpPr>
          <a:xfrm>
            <a:off x="8424000" y="3290400"/>
            <a:ext cx="137160" cy="137160"/>
            <a:chOff x="5114544" y="1799844"/>
            <a:chExt cx="137160" cy="137160"/>
          </a:xfrm>
        </p:grpSpPr>
        <p:sp>
          <p:nvSpPr>
            <p:cNvPr id="134" name="Oval 133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>
              <a:stCxn id="134" idx="0"/>
              <a:endCxn id="134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4" idx="2"/>
              <a:endCxn id="134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04"/>
          <p:cNvGrpSpPr/>
          <p:nvPr/>
        </p:nvGrpSpPr>
        <p:grpSpPr>
          <a:xfrm>
            <a:off x="8424000" y="3621600"/>
            <a:ext cx="137160" cy="137160"/>
            <a:chOff x="5114544" y="1799844"/>
            <a:chExt cx="137160" cy="137160"/>
          </a:xfrm>
        </p:grpSpPr>
        <p:sp>
          <p:nvSpPr>
            <p:cNvPr id="138" name="Oval 137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>
              <a:stCxn id="138" idx="0"/>
              <a:endCxn id="138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8" idx="2"/>
              <a:endCxn id="138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7772400" y="2213812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966800" y="38088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08"/>
          <p:cNvGrpSpPr/>
          <p:nvPr/>
        </p:nvGrpSpPr>
        <p:grpSpPr>
          <a:xfrm>
            <a:off x="8424000" y="3952716"/>
            <a:ext cx="137160" cy="137160"/>
            <a:chOff x="5114544" y="1799844"/>
            <a:chExt cx="137160" cy="137160"/>
          </a:xfrm>
        </p:grpSpPr>
        <p:sp>
          <p:nvSpPr>
            <p:cNvPr id="144" name="Oval 143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>
              <a:stCxn id="144" idx="0"/>
              <a:endCxn id="144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4" idx="2"/>
              <a:endCxn id="144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46"/>
          <p:cNvSpPr/>
          <p:nvPr/>
        </p:nvSpPr>
        <p:spPr>
          <a:xfrm>
            <a:off x="152400" y="1714500"/>
            <a:ext cx="50017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system is configured by combining the motor driven by the</a:t>
            </a:r>
            <a:b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inverter (M0), motor that are commercially driven (M1 to M4) and </a:t>
            </a:r>
            <a:b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auxiliary motor (MA).</a:t>
            </a: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Motors commercially driven are added one by one in control</a:t>
            </a: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When the required discharge flow rate cannot be achieved with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the motor M0 only.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9097" y="4686300"/>
            <a:ext cx="5524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single FRENIC-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eHVAC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drives a maximum of 5 pump motors.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41" grpId="0"/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6" name="Picture 3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23900"/>
            <a:ext cx="2971800" cy="3714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1192768"/>
            <a:ext cx="318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Cascade Control (Floating)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9097" y="4686300"/>
            <a:ext cx="5524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dirty="0" smtClean="0">
                <a:latin typeface="Arial Rounded MT Bold" pitchFamily="34" charset="0"/>
              </a:rPr>
              <a:t>A single FRENIC-</a:t>
            </a:r>
            <a:r>
              <a:rPr lang="en-SG" sz="1400" dirty="0" err="1" smtClean="0">
                <a:latin typeface="Arial Rounded MT Bold" pitchFamily="34" charset="0"/>
              </a:rPr>
              <a:t>eHVAC</a:t>
            </a:r>
            <a:r>
              <a:rPr lang="en-SG" sz="1400" dirty="0" smtClean="0">
                <a:latin typeface="Arial Rounded MT Bold" pitchFamily="34" charset="0"/>
              </a:rPr>
              <a:t> drives a maximum of 3 pump motors.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6200" y="3619500"/>
            <a:ext cx="4953000" cy="1073844"/>
            <a:chOff x="152400" y="3543300"/>
            <a:chExt cx="5181600" cy="115004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t="6264" b="14617"/>
            <a:stretch>
              <a:fillRect/>
            </a:stretch>
          </p:blipFill>
          <p:spPr bwMode="auto">
            <a:xfrm>
              <a:off x="152400" y="3543300"/>
              <a:ext cx="5181600" cy="115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33349" t="39675" r="35996" b="41763"/>
            <a:stretch>
              <a:fillRect/>
            </a:stretch>
          </p:blipFill>
          <p:spPr bwMode="auto">
            <a:xfrm>
              <a:off x="1447800" y="4305300"/>
              <a:ext cx="36029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1501466" y="424080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57300"/>
            <a:ext cx="38504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8150400" y="27144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47"/>
          <p:cNvGrpSpPr/>
          <p:nvPr/>
        </p:nvGrpSpPr>
        <p:grpSpPr>
          <a:xfrm>
            <a:off x="8571600" y="2847600"/>
            <a:ext cx="137160" cy="137160"/>
            <a:chOff x="5114544" y="1799844"/>
            <a:chExt cx="137160" cy="137160"/>
          </a:xfrm>
        </p:grpSpPr>
        <p:sp>
          <p:nvSpPr>
            <p:cNvPr id="84" name="Oval 83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4" idx="0"/>
              <a:endCxn id="84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2"/>
              <a:endCxn id="84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924800" y="2886045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146800" y="31932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54"/>
          <p:cNvGrpSpPr/>
          <p:nvPr/>
        </p:nvGrpSpPr>
        <p:grpSpPr>
          <a:xfrm>
            <a:off x="8575200" y="3322800"/>
            <a:ext cx="137160" cy="137160"/>
            <a:chOff x="5114544" y="1799844"/>
            <a:chExt cx="137160" cy="137160"/>
          </a:xfrm>
        </p:grpSpPr>
        <p:sp>
          <p:nvSpPr>
            <p:cNvPr id="101" name="Oval 100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101" idx="0"/>
              <a:endCxn id="101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1" idx="2"/>
              <a:endCxn id="101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7924800" y="337108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01000" y="28860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DOL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8150400" y="3668400"/>
            <a:ext cx="164592" cy="16459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61"/>
          <p:cNvGrpSpPr/>
          <p:nvPr/>
        </p:nvGrpSpPr>
        <p:grpSpPr>
          <a:xfrm>
            <a:off x="8578800" y="3798000"/>
            <a:ext cx="137160" cy="137160"/>
            <a:chOff x="5114544" y="1799844"/>
            <a:chExt cx="137160" cy="137160"/>
          </a:xfrm>
        </p:grpSpPr>
        <p:sp>
          <p:nvSpPr>
            <p:cNvPr id="123" name="Oval 122"/>
            <p:cNvSpPr/>
            <p:nvPr/>
          </p:nvSpPr>
          <p:spPr>
            <a:xfrm>
              <a:off x="5114544" y="1799844"/>
              <a:ext cx="137160" cy="137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123" idx="0"/>
              <a:endCxn id="123" idx="4"/>
            </p:cNvCxnSpPr>
            <p:nvPr/>
          </p:nvCxnSpPr>
          <p:spPr>
            <a:xfrm>
              <a:off x="5183124" y="1799844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3" idx="2"/>
              <a:endCxn id="123" idx="6"/>
            </p:cNvCxnSpPr>
            <p:nvPr/>
          </p:nvCxnSpPr>
          <p:spPr>
            <a:xfrm>
              <a:off x="5114544" y="1868424"/>
              <a:ext cx="137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7924800" y="3876645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Variable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008180" y="3361944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DOL</a:t>
            </a:r>
            <a:endParaRPr lang="en-US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52400" y="1485900"/>
            <a:ext cx="47305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system for this method is configured by combining the</a:t>
            </a:r>
            <a:b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motors that can be switched between inverter drive and</a:t>
            </a:r>
            <a:b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commercial drive (M1 to M3).</a:t>
            </a: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The motors are driven by the inverter with variable speed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control at start. When the desired discharge flow rate cannot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be achieved with the first motor, operations Floating -1 or </a:t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Floating-2 can be selected.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7" grpId="0"/>
      <p:bldP spid="93" grpId="0" animBg="1"/>
      <p:bldP spid="117" grpId="0"/>
      <p:bldP spid="121" grpId="0" animBg="1"/>
      <p:bldP spid="126" grpId="0"/>
      <p:bldP spid="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08" r="416" b="19030"/>
          <a:stretch>
            <a:fillRect/>
          </a:stretch>
        </p:blipFill>
        <p:spPr bwMode="auto">
          <a:xfrm>
            <a:off x="1" y="3594346"/>
            <a:ext cx="9144008" cy="21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1"/>
            <a:ext cx="2320290" cy="575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095500"/>
            <a:ext cx="56203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The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ＭＳ ゴシック" pitchFamily="49" charset="-128"/>
                <a:cs typeface="Arial" pitchFamily="34" charset="0"/>
              </a:rPr>
              <a:t>n</a:t>
            </a:r>
            <a:r>
              <a:rPr lang="en-US" altLang="ja-JP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ＭＳ ゴシック" pitchFamily="49" charset="-128"/>
                <a:cs typeface="Arial" pitchFamily="34" charset="0"/>
              </a:rPr>
              <a:t>ew economy inverter that helps you cost down …</a:t>
            </a:r>
          </a:p>
          <a:p>
            <a:r>
              <a:rPr lang="en-US" altLang="ja-JP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ＭＳ ゴシック" pitchFamily="49" charset="-128"/>
                <a:cs typeface="Arial" pitchFamily="34" charset="0"/>
              </a:rPr>
              <a:t>Simply Easy!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8" y="1562100"/>
            <a:ext cx="4267200" cy="533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324600" y="1033659"/>
            <a:ext cx="2133600" cy="2662043"/>
            <a:chOff x="0" y="0"/>
            <a:chExt cx="1576676" cy="212368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6"/>
          <p:cNvGrpSpPr/>
          <p:nvPr/>
        </p:nvGrpSpPr>
        <p:grpSpPr>
          <a:xfrm>
            <a:off x="5257800" y="3467101"/>
            <a:ext cx="1676400" cy="2133609"/>
            <a:chOff x="0" y="0"/>
            <a:chExt cx="1576676" cy="2015710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b="5085"/>
            <a:stretch>
              <a:fillRect/>
            </a:stretch>
          </p:blipFill>
          <p:spPr bwMode="auto">
            <a:xfrm>
              <a:off x="0" y="0"/>
              <a:ext cx="1576676" cy="2015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8001000" y="3543301"/>
            <a:ext cx="914400" cy="921521"/>
          </a:xfrm>
          <a:prstGeom prst="wedgeEllipseCallout">
            <a:avLst>
              <a:gd name="adj1" fmla="val -199388"/>
              <a:gd name="adj2" fmla="val 2303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1116" y="3695700"/>
            <a:ext cx="601884" cy="6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tatement-combi_e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pic>
        <p:nvPicPr>
          <p:cNvPr id="27" name="Picture 26" descr="Untitle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4842" y="38100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158" y="1183243"/>
            <a:ext cx="83712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Password function </a:t>
            </a:r>
            <a:b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Possible to hide the display of data or prevent setting changes caused by unintended control </a:t>
            </a:r>
          </a:p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(possible to set in two levels).</a:t>
            </a:r>
          </a:p>
          <a:p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Password 1 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Limits to change or display in function code: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0: All function codes are disclosed, but the change is not allowed.</a:t>
            </a:r>
          </a:p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1: Only the function code for quick setup can be disclosed/changed.</a:t>
            </a:r>
          </a:p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2: Only the function code for customize logic setting is not disclosed/not changed.</a:t>
            </a:r>
          </a:p>
          <a:p>
            <a:endParaRPr lang="en-US" sz="16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Password 2 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(Read/write disable protection)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723900"/>
            <a:ext cx="2971800" cy="3714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tatement-combi_e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pic>
        <p:nvPicPr>
          <p:cNvPr id="27" name="Picture 26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2425" y="38100"/>
            <a:ext cx="465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Communications Protocol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158" y="1183244"/>
            <a:ext cx="351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Standard support (On Board):</a:t>
            </a:r>
            <a:b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RS485,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Modbus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RTU,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BACnet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MS/TP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23900"/>
            <a:ext cx="2971800" cy="3714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5721" y="3238501"/>
            <a:ext cx="403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Option support (Optional Card):</a:t>
            </a:r>
            <a:b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Profibus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DP,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DeviceNet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,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Lonworks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, CC-Link</a:t>
            </a:r>
          </a:p>
        </p:txBody>
      </p:sp>
      <p:pic>
        <p:nvPicPr>
          <p:cNvPr id="20" name="Picture 19" descr="http://www.rhsautomazione.it/images/immagini_consulenza/Bus%20di%20campo%20modbus.gif"/>
          <p:cNvPicPr>
            <a:picLocks noChangeAspect="1" noChangeArrowheads="1"/>
          </p:cNvPicPr>
          <p:nvPr/>
        </p:nvPicPr>
        <p:blipFill>
          <a:blip r:embed="rId6" cstate="print"/>
          <a:srcRect l="5999" t="36492" b="36492"/>
          <a:stretch>
            <a:fillRect/>
          </a:stretch>
        </p:blipFill>
        <p:spPr bwMode="auto">
          <a:xfrm>
            <a:off x="1981200" y="2324100"/>
            <a:ext cx="2057400" cy="340222"/>
          </a:xfrm>
          <a:prstGeom prst="rect">
            <a:avLst/>
          </a:prstGeom>
          <a:noFill/>
        </p:spPr>
      </p:pic>
      <p:pic>
        <p:nvPicPr>
          <p:cNvPr id="21" name="Picture 20" descr="http://www.bacnet.org/Images/BACnet-Logo-New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47901"/>
            <a:ext cx="1676400" cy="341061"/>
          </a:xfrm>
          <a:prstGeom prst="rect">
            <a:avLst/>
          </a:prstGeom>
          <a:noFill/>
        </p:spPr>
      </p:pic>
      <p:pic>
        <p:nvPicPr>
          <p:cNvPr id="22" name="Picture 21" descr="http://www.bsc-ltd.co.uk/Media/your_building/lonworks.jpg"/>
          <p:cNvPicPr>
            <a:picLocks noChangeAspect="1" noChangeArrowheads="1"/>
          </p:cNvPicPr>
          <p:nvPr/>
        </p:nvPicPr>
        <p:blipFill>
          <a:blip r:embed="rId8" cstate="print"/>
          <a:srcRect t="17716" b="17716"/>
          <a:stretch>
            <a:fillRect/>
          </a:stretch>
        </p:blipFill>
        <p:spPr bwMode="auto">
          <a:xfrm>
            <a:off x="4463562" y="4218696"/>
            <a:ext cx="1600200" cy="543806"/>
          </a:xfrm>
          <a:prstGeom prst="rect">
            <a:avLst/>
          </a:prstGeom>
          <a:noFill/>
        </p:spPr>
      </p:pic>
      <p:pic>
        <p:nvPicPr>
          <p:cNvPr id="23" name="Picture 22" descr="https://upload.wikimedia.org/wikipedia/commons/a/a2/PROFIBUS_rgb_20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962" y="3924302"/>
            <a:ext cx="1600200" cy="846557"/>
          </a:xfrm>
          <a:prstGeom prst="rect">
            <a:avLst/>
          </a:prstGeom>
          <a:noFill/>
        </p:spPr>
      </p:pic>
      <p:pic>
        <p:nvPicPr>
          <p:cNvPr id="24" name="Picture 23" descr="http://www.smar.com/images/logo_devicen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4076701"/>
            <a:ext cx="1447800" cy="552310"/>
          </a:xfrm>
          <a:prstGeom prst="rect">
            <a:avLst/>
          </a:prstGeom>
          <a:noFill/>
        </p:spPr>
      </p:pic>
      <p:pic>
        <p:nvPicPr>
          <p:cNvPr id="25" name="Picture 24" descr="http://ww1.prweb.com/prfiles/2013/11/21/11360252/CC-Link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9562" y="4229100"/>
            <a:ext cx="1099038" cy="381000"/>
          </a:xfrm>
          <a:prstGeom prst="rect">
            <a:avLst/>
          </a:prstGeom>
          <a:noFill/>
        </p:spPr>
      </p:pic>
      <p:pic>
        <p:nvPicPr>
          <p:cNvPr id="92162" name="Picture 2" descr="http://www.libelium.com/wp-content/themes/libelium/images/content/products/waspmote/overview/protocols/logo_rs485.png"/>
          <p:cNvPicPr>
            <a:picLocks noChangeAspect="1" noChangeArrowheads="1"/>
          </p:cNvPicPr>
          <p:nvPr/>
        </p:nvPicPr>
        <p:blipFill>
          <a:blip r:embed="rId12" cstate="print"/>
          <a:srcRect r="12192" b="20158"/>
          <a:stretch>
            <a:fillRect/>
          </a:stretch>
        </p:blipFill>
        <p:spPr bwMode="auto">
          <a:xfrm>
            <a:off x="533400" y="2019300"/>
            <a:ext cx="935238" cy="685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26" name="Picture 25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4842" y="3810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Optional Functions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028700"/>
            <a:ext cx="859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Optional Multi-Function Keypad (External mount type)</a:t>
            </a:r>
            <a: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  <a:t/>
            </a:r>
            <a:br>
              <a:rPr lang="en-SG" sz="1400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</a:t>
            </a:r>
            <a:r>
              <a:rPr lang="en-SG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multi-function keypad with support for 19 languages is available as an option to realize worldwide deployment.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7700"/>
            <a:ext cx="2971800" cy="371476"/>
          </a:xfrm>
          <a:prstGeom prst="rect">
            <a:avLst/>
          </a:prstGeom>
          <a:noFill/>
        </p:spPr>
      </p:pic>
      <p:grpSp>
        <p:nvGrpSpPr>
          <p:cNvPr id="20" name="Group 16"/>
          <p:cNvGrpSpPr/>
          <p:nvPr/>
        </p:nvGrpSpPr>
        <p:grpSpPr>
          <a:xfrm>
            <a:off x="228600" y="2044979"/>
            <a:ext cx="1752600" cy="2488773"/>
            <a:chOff x="0" y="0"/>
            <a:chExt cx="1576676" cy="2123717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576676" cy="21237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43000" y="1892579"/>
            <a:ext cx="3429000" cy="1752600"/>
            <a:chOff x="2590800" y="1943100"/>
            <a:chExt cx="5837137" cy="3395133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1943100"/>
              <a:ext cx="3810000" cy="1066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590800" y="3009900"/>
              <a:ext cx="3820671" cy="20858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590800" y="1943100"/>
              <a:ext cx="5837137" cy="1066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590800" y="3009900"/>
              <a:ext cx="5731007" cy="20858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6400800" y="1943100"/>
              <a:ext cx="2027137" cy="3395133"/>
              <a:chOff x="5477256" y="333375"/>
              <a:chExt cx="2698398" cy="4810125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6400" y="333375"/>
                <a:ext cx="2689254" cy="481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77256" y="1234440"/>
                <a:ext cx="561975" cy="1773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3223260" y="4267200"/>
            <a:ext cx="5692140" cy="1333500"/>
            <a:chOff x="0" y="4381500"/>
            <a:chExt cx="5692140" cy="1333500"/>
          </a:xfrm>
        </p:grpSpPr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415367"/>
              <a:ext cx="5692140" cy="1299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>
            <a:xfrm>
              <a:off x="3048000" y="4381500"/>
              <a:ext cx="1981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31191" y="3645179"/>
            <a:ext cx="1976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TP-E1U (with Mini B USB)</a:t>
            </a:r>
            <a:br>
              <a:rPr lang="en-SG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SG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(Enable communication with </a:t>
            </a:r>
            <a:br>
              <a:rPr lang="en-SG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SG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FRENIC-Loader software)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71800" y="3645179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TP-A1-E2C Multi  function keypad</a:t>
            </a:r>
            <a:b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</a:b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(Multi-language supported)</a:t>
            </a:r>
            <a:endParaRPr lang="en-SG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53000" y="1866900"/>
            <a:ext cx="3409200" cy="1840379"/>
            <a:chOff x="4953000" y="2069821"/>
            <a:chExt cx="3409200" cy="1840379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t="31413" r="70557" b="36798"/>
            <a:stretch>
              <a:fillRect/>
            </a:stretch>
          </p:blipFill>
          <p:spPr bwMode="auto">
            <a:xfrm>
              <a:off x="4953000" y="2069821"/>
              <a:ext cx="3352800" cy="178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7981200" y="3834000"/>
              <a:ext cx="381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6019800" y="1181101"/>
            <a:ext cx="3048000" cy="4114800"/>
            <a:chOff x="0" y="0"/>
            <a:chExt cx="1576676" cy="212368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959048"/>
            <a:ext cx="2971800" cy="3714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" y="1409700"/>
            <a:ext cx="329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Standard and certifications 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714500"/>
            <a:ext cx="5924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Safety Standard:		IEC/EN 61800-5-1</a:t>
            </a:r>
            <a:endParaRPr lang="en-SG" sz="1400" dirty="0" smtClean="0">
              <a:latin typeface="Arial Rounded MT Bold" pitchFamily="34" charset="0"/>
            </a:endParaRPr>
          </a:p>
          <a:p>
            <a:r>
              <a:rPr lang="en-SG" sz="1400" dirty="0" smtClean="0">
                <a:latin typeface="Arial Rounded MT Bold" pitchFamily="34" charset="0"/>
              </a:rPr>
              <a:t>Enclosure:		IEC60529</a:t>
            </a:r>
            <a:br>
              <a:rPr lang="en-SG" sz="1400" dirty="0" smtClean="0">
                <a:latin typeface="Arial Rounded MT Bold" pitchFamily="34" charset="0"/>
              </a:rPr>
            </a:b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EMC Directives:		EN 61800-3-2 2</a:t>
            </a:r>
            <a:r>
              <a:rPr lang="en-US" altLang="ja-JP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nd 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/ Category C2/C3</a:t>
            </a:r>
          </a:p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			IEC/EN 61326-3-1</a:t>
            </a:r>
          </a:p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European Standard:		CE</a:t>
            </a:r>
          </a:p>
          <a:p>
            <a:r>
              <a:rPr lang="en-SG" sz="1400" dirty="0" smtClean="0">
                <a:latin typeface="Arial Rounded MT Bold" pitchFamily="34" charset="0"/>
              </a:rPr>
              <a:t>UL Standards:		UL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24800" y="114300"/>
            <a:ext cx="219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STANDARD</a:t>
            </a:r>
            <a:endParaRPr lang="en-SG" sz="2800" dirty="0"/>
          </a:p>
        </p:txBody>
      </p:sp>
      <p:pic>
        <p:nvPicPr>
          <p:cNvPr id="107522" name="Picture 2" descr="http://www.cnledw.com/upload/2011/10/19/20111019148381285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456" y="3848100"/>
            <a:ext cx="533544" cy="381000"/>
          </a:xfrm>
          <a:prstGeom prst="rect">
            <a:avLst/>
          </a:prstGeom>
          <a:noFill/>
        </p:spPr>
      </p:pic>
      <p:pic>
        <p:nvPicPr>
          <p:cNvPr id="107524" name="Picture 4" descr="http://www.szaelectricsaver.com/new_images/ul_list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771900"/>
            <a:ext cx="752593" cy="609600"/>
          </a:xfrm>
          <a:prstGeom prst="rect">
            <a:avLst/>
          </a:prstGeom>
          <a:noFill/>
        </p:spPr>
      </p:pic>
      <p:pic>
        <p:nvPicPr>
          <p:cNvPr id="107526" name="Picture 6" descr="http://www.freelogovectors.net/wp-content/uploads/2012/02/iec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771900"/>
            <a:ext cx="609600" cy="612623"/>
          </a:xfrm>
          <a:prstGeom prst="rect">
            <a:avLst/>
          </a:prstGeom>
          <a:noFill/>
        </p:spPr>
      </p:pic>
      <p:pic>
        <p:nvPicPr>
          <p:cNvPr id="107528" name="Picture 8" descr="http://www.electrocables.co.uk/cms_files/source/Accreditations/rohs_complian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1" y="3835514"/>
            <a:ext cx="1219200" cy="54598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tatement-combi_e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1"/>
            <a:ext cx="1740218" cy="4314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 l="208" r="416" b="19030"/>
          <a:stretch>
            <a:fillRect/>
          </a:stretch>
        </p:blipFill>
        <p:spPr bwMode="auto">
          <a:xfrm>
            <a:off x="1" y="4000500"/>
            <a:ext cx="914400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90700"/>
            <a:ext cx="6934200" cy="67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8200" y="2476500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ＭＳ ゴシック" pitchFamily="49" charset="-128"/>
                <a:cs typeface="Arial" pitchFamily="34" charset="0"/>
              </a:rPr>
              <a:t>Simply Easy!</a:t>
            </a:r>
            <a:endParaRPr lang="en-US" sz="36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08" r="416" b="19030"/>
          <a:stretch>
            <a:fillRect/>
          </a:stretch>
        </p:blipFill>
        <p:spPr bwMode="auto">
          <a:xfrm>
            <a:off x="1" y="4305300"/>
            <a:ext cx="914400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1"/>
            <a:ext cx="2320290" cy="57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173968"/>
            <a:ext cx="4267200" cy="533400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6019800" y="2857499"/>
            <a:ext cx="1143000" cy="1752601"/>
            <a:chOff x="0" y="0"/>
            <a:chExt cx="1576676" cy="2123686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 l="15801" t="2099" r="22121" b="2799"/>
          <a:stretch>
            <a:fillRect/>
          </a:stretch>
        </p:blipFill>
        <p:spPr bwMode="auto">
          <a:xfrm>
            <a:off x="6172200" y="600553"/>
            <a:ext cx="762000" cy="1952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19200" y="1383269"/>
            <a:ext cx="3829050" cy="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150086" y="1790700"/>
            <a:ext cx="395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0033CC"/>
                </a:solidFill>
                <a:latin typeface="Arial Rounded MT Bold" pitchFamily="34" charset="0"/>
              </a:rPr>
              <a:t>Advance Line                                       </a:t>
            </a:r>
            <a:endParaRPr lang="en-SG" i="1" u="sng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3631168"/>
            <a:ext cx="44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0033CC"/>
                </a:solidFill>
                <a:latin typeface="Arial Rounded MT Bold" pitchFamily="34" charset="0"/>
              </a:rPr>
              <a:t>Economy Line                                              </a:t>
            </a:r>
            <a:endParaRPr lang="en-SG" i="1" u="sng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095500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Multi functionality</a:t>
            </a:r>
            <a:endParaRPr lang="en-SG" sz="1200" i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92430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Simplicity</a:t>
            </a:r>
            <a:endParaRPr lang="en-SG" sz="1200" i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4625" t="68406" r="7471" b="1820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tement-combi_e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155"/>
            <a:ext cx="1740218" cy="481012"/>
          </a:xfrm>
          <a:prstGeom prst="rect">
            <a:avLst/>
          </a:prstGeom>
        </p:spPr>
      </p:pic>
      <p:pic>
        <p:nvPicPr>
          <p:cNvPr id="13" name="Picture 4" descr="http://www.fujidk.co.jp/english/flash/photo/bg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27666"/>
            <a:ext cx="9144000" cy="3069168"/>
          </a:xfrm>
          <a:prstGeom prst="rect">
            <a:avLst/>
          </a:prstGeom>
          <a:noFill/>
        </p:spPr>
      </p:pic>
      <p:sp>
        <p:nvSpPr>
          <p:cNvPr id="14" name="Rectangle 83"/>
          <p:cNvSpPr>
            <a:spLocks noChangeArrowheads="1"/>
          </p:cNvSpPr>
          <p:nvPr/>
        </p:nvSpPr>
        <p:spPr bwMode="auto">
          <a:xfrm>
            <a:off x="304800" y="36195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At Fuji </a:t>
            </a: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Electric</a:t>
            </a:r>
            <a:br>
              <a:rPr lang="en-US" sz="1200" i="1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</a:b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we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believe we can do our part in energy conservation and help </a:t>
            </a:r>
            <a:endParaRPr lang="en-US" sz="1200" i="1" dirty="0" smtClean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  <a:p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reducing impact to the mother earth by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using </a:t>
            </a:r>
            <a:r>
              <a:rPr lang="en-SG" sz="1200" i="1" dirty="0" smtClean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environmental friendly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component for a better future.</a:t>
            </a:r>
          </a:p>
        </p:txBody>
      </p:sp>
      <p:pic>
        <p:nvPicPr>
          <p:cNvPr id="15" name="Picture 4" descr="http://www.americas.fujielectric.com/sites/all/themes/zen_fuji/FE_Home_v5_Resources/text_ma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18167"/>
            <a:ext cx="2819400" cy="9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172202" y="46863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 Rounded MT Bold" pitchFamily="34" charset="0"/>
              </a:rPr>
              <a:t>High quality products through a quality assurance system that conforms to the ISO9001 Standard</a:t>
            </a:r>
          </a:p>
        </p:txBody>
      </p:sp>
      <p:pic>
        <p:nvPicPr>
          <p:cNvPr id="18" name="Picture 4" descr="http://www.fujidk.co.jp/english/products/imgs/iso9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610100"/>
            <a:ext cx="1219200" cy="712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4625" t="68406" r="7471" b="1820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tement-combi_e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155"/>
            <a:ext cx="1740218" cy="481012"/>
          </a:xfrm>
          <a:prstGeom prst="rect">
            <a:avLst/>
          </a:prstGeom>
        </p:spPr>
      </p:pic>
      <p:pic>
        <p:nvPicPr>
          <p:cNvPr id="10" name="Picture 2" descr="http://www.fujielectric.com/box/img/1404_top/top_mainvisual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1667"/>
            <a:ext cx="9144000" cy="3132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930" y="3767667"/>
            <a:ext cx="2000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9469F"/>
                </a:solidFill>
              </a:rPr>
              <a:t>www.fujielectric.com</a:t>
            </a:r>
            <a:endParaRPr lang="en-SG" sz="1600" b="1" dirty="0" smtClean="0">
              <a:solidFill>
                <a:srgbClr val="19469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173528">
            <a:off x="7222362" y="3970818"/>
            <a:ext cx="18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D50B5"/>
                </a:solidFill>
                <a:latin typeface="Brush Script MT" pitchFamily="66" charset="0"/>
              </a:rPr>
              <a:t>Thank you </a:t>
            </a:r>
            <a:endParaRPr lang="en-US" sz="3200" b="1" dirty="0" smtClean="0">
              <a:solidFill>
                <a:srgbClr val="1D50B5"/>
              </a:solidFill>
              <a:latin typeface="Arial Rounded MT Bold" pitchFamily="34" charset="0"/>
            </a:endParaRPr>
          </a:p>
          <a:p>
            <a:endParaRPr lang="en-US" sz="3200" b="1" dirty="0" smtClean="0">
              <a:solidFill>
                <a:srgbClr val="1D50B5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25527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EN 61800-3-2 : </a:t>
            </a:r>
            <a:r>
              <a:rPr lang="en-SG" sz="1400" dirty="0" smtClean="0">
                <a:latin typeface="Arial Rounded MT Bold" pitchFamily="34" charset="0"/>
              </a:rPr>
              <a:t>Emission: Category C2/C3. Immunity: 2nd </a:t>
            </a:r>
            <a:r>
              <a:rPr lang="en-SG" sz="1400" dirty="0" err="1" smtClean="0">
                <a:latin typeface="Arial Rounded MT Bold" pitchFamily="34" charset="0"/>
              </a:rPr>
              <a:t>Env</a:t>
            </a:r>
            <a:r>
              <a:rPr lang="en-SG" sz="1400" dirty="0" smtClean="0">
                <a:latin typeface="Arial Rounded MT Bold" pitchFamily="34" charset="0"/>
              </a:rPr>
              <a:t>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794" y="2247900"/>
            <a:ext cx="189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EMC </a:t>
            </a:r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Directives</a:t>
            </a:r>
            <a:endParaRPr lang="en-US" dirty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1200" y="952500"/>
            <a:ext cx="3048000" cy="4114800"/>
            <a:chOff x="0" y="0"/>
            <a:chExt cx="1576676" cy="212368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/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47700"/>
            <a:ext cx="2971800" cy="3714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1638300"/>
            <a:ext cx="445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Standard type (EMC filter built-in type)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912323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0.75kW to 280kW 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36" y="4381499"/>
            <a:ext cx="24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Protective structure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38" y="4696480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0.75kW  to  30kW     – IP20</a:t>
            </a: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 37kW  to  280kW  – IP00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2" y="114300"/>
            <a:ext cx="3395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STANDARD BUILT </a:t>
            </a:r>
            <a:endParaRPr lang="en-SG" sz="2800" dirty="0"/>
          </a:p>
        </p:txBody>
      </p:sp>
      <p:sp>
        <p:nvSpPr>
          <p:cNvPr id="21" name="Rectangle 20"/>
          <p:cNvSpPr/>
          <p:nvPr/>
        </p:nvSpPr>
        <p:spPr>
          <a:xfrm>
            <a:off x="230406" y="3162300"/>
            <a:ext cx="5103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DC Reactor (Optional item, external mount) , 75kW &amp; above must apply DCR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857500"/>
            <a:ext cx="27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Harmonic suppression</a:t>
            </a:r>
            <a:endParaRPr lang="en-US" dirty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1104900"/>
            <a:ext cx="180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Voltage Range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378923"/>
            <a:ext cx="3249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latin typeface="Arial Rounded MT Bold" pitchFamily="34" charset="0"/>
              </a:rPr>
              <a:t>Three-phase 380 to 480V，50/60Hz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406" y="4000500"/>
            <a:ext cx="5103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120% for 1 minute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3695700"/>
            <a:ext cx="239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Overload Capability</a:t>
            </a:r>
            <a:endParaRPr lang="en-US" dirty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008" y="1209675"/>
            <a:ext cx="658219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352425" y="704850"/>
            <a:ext cx="2543175" cy="4895850"/>
            <a:chOff x="352425" y="704850"/>
            <a:chExt cx="2543175" cy="48958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2425" y="704850"/>
              <a:ext cx="1781175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ight Brace 35"/>
            <p:cNvSpPr/>
            <p:nvPr/>
          </p:nvSpPr>
          <p:spPr>
            <a:xfrm>
              <a:off x="2133600" y="800100"/>
              <a:ext cx="762000" cy="4648200"/>
            </a:xfrm>
            <a:prstGeom prst="rightBrace">
              <a:avLst>
                <a:gd name="adj1" fmla="val 8333"/>
                <a:gd name="adj2" fmla="val 4243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" y="571500"/>
            <a:ext cx="19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Capacity Range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4800" y="952500"/>
          <a:ext cx="8458200" cy="4038600"/>
        </p:xfrm>
        <a:graphic>
          <a:graphicData uri="http://schemas.openxmlformats.org/drawingml/2006/table">
            <a:tbl>
              <a:tblPr/>
              <a:tblGrid>
                <a:gridCol w="2314078"/>
                <a:gridCol w="1802439"/>
                <a:gridCol w="4341683"/>
              </a:tblGrid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MS Gothic"/>
                          <a:cs typeface="Times New Roman"/>
                        </a:rPr>
                        <a:t>Nominal applied motor[kW]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MS Gothic"/>
                          <a:cs typeface="Times New Roman"/>
                        </a:rPr>
                        <a:t>Model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MS Gothic"/>
                          <a:cs typeface="Times New Roman"/>
                        </a:rPr>
                        <a:t>EMC category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0.75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FRN0002F2E-4G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MS Gothic"/>
                          <a:cs typeface="Times New Roman"/>
                        </a:rPr>
                        <a:t>Emission: Category C2/ Immunity:2</a:t>
                      </a:r>
                      <a:r>
                        <a:rPr lang="en-US" sz="900" baseline="30000">
                          <a:latin typeface="Arial"/>
                          <a:ea typeface="MS Gothic"/>
                          <a:cs typeface="Times New Roman"/>
                        </a:rPr>
                        <a:t>nd</a:t>
                      </a:r>
                      <a:r>
                        <a:rPr lang="en-US" sz="900">
                          <a:latin typeface="Arial"/>
                          <a:ea typeface="MS Gothic"/>
                          <a:cs typeface="Times New Roman"/>
                        </a:rPr>
                        <a:t> Env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1.1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FRN0003F2E-4G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2.2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FRN0005F2E-4G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3.0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FRN0006F2E-4G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5.5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FRN0011F2E-4G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7.5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FRN0018F2E-4G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7"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MS Gothic"/>
                          <a:cs typeface="Times New Roman"/>
                        </a:rPr>
                        <a:t>Emission: Category C3/ Immunity:2</a:t>
                      </a:r>
                      <a:r>
                        <a:rPr lang="en-US" sz="900" baseline="30000" dirty="0">
                          <a:latin typeface="Arial"/>
                          <a:ea typeface="MS Gothic"/>
                          <a:cs typeface="Times New Roman"/>
                        </a:rPr>
                        <a:t>nd</a:t>
                      </a:r>
                      <a:r>
                        <a:rPr lang="en-US" sz="900" dirty="0">
                          <a:latin typeface="Arial"/>
                          <a:ea typeface="MS Gothic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Arial"/>
                          <a:ea typeface="MS Gothic"/>
                          <a:cs typeface="Times New Roman"/>
                        </a:rPr>
                        <a:t>Env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11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FRN0023F2E-4G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FRN0031F2E-4G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18.5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FRN0038F2E-4G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22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FRN0045F2E-4G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30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FRN0060F2E-4G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37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FRN0075F2E-4G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45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FRN0091F2E-4G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55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FRN0112F2E-4G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75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FRN0150F2E-4G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90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FRN0176F2E-4G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110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FRN0210F2E-4G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132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FRN0253F2E-4G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160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FRN0304F2E-4G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200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FRN0377F2E-4G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220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FRN0415F2E-4G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280</a:t>
                      </a:r>
                      <a:endParaRPr lang="en-US" sz="105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MS Gothic"/>
                          <a:cs typeface="Times New Roman"/>
                        </a:rPr>
                        <a:t>FRN0520F2E-4G</a:t>
                      </a:r>
                      <a:endParaRPr lang="en-US" sz="1050" dirty="0">
                        <a:latin typeface="Century"/>
                        <a:ea typeface="MS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6582" y="647700"/>
            <a:ext cx="356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EMC Filter Built-in (integrated)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182" y="44577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latin typeface="Arial Rounded MT Bold" pitchFamily="34" charset="0"/>
              </a:rPr>
              <a:t>0.75kw ~ 5.5kW  IP20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333500"/>
            <a:ext cx="2286000" cy="3124200"/>
            <a:chOff x="0" y="0"/>
            <a:chExt cx="1576676" cy="212368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00800" y="1562100"/>
            <a:ext cx="2261017" cy="2667000"/>
            <a:chOff x="6400800" y="1562100"/>
            <a:chExt cx="2261017" cy="2667000"/>
          </a:xfrm>
        </p:grpSpPr>
        <p:pic>
          <p:nvPicPr>
            <p:cNvPr id="13" name="Picture 12" descr="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1562100"/>
              <a:ext cx="2261017" cy="2667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29400" y="2324100"/>
              <a:ext cx="1828800" cy="16002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76132" y="4305300"/>
            <a:ext cx="203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Integrated EMC Filter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33800" y="1333500"/>
            <a:ext cx="2286000" cy="2889721"/>
            <a:chOff x="3733800" y="1333500"/>
            <a:chExt cx="2286000" cy="2889721"/>
          </a:xfrm>
        </p:grpSpPr>
        <p:pic>
          <p:nvPicPr>
            <p:cNvPr id="12" name="Picture 11" descr="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800" y="1333500"/>
              <a:ext cx="2286000" cy="288972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20688869">
              <a:off x="4448753" y="2410204"/>
              <a:ext cx="1389496" cy="40780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67400" y="2400300"/>
            <a:ext cx="685800" cy="304800"/>
          </a:xfrm>
          <a:prstGeom prst="rightArrow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32" name="Picture 31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6582" y="647700"/>
            <a:ext cx="417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EMC Filter Built-in (foot-mount type)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81" y="43053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latin typeface="Arial Rounded MT Bold" pitchFamily="34" charset="0"/>
              </a:rPr>
              <a:t>7.5kw ~ 18.5kW  IP20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918" y="4076700"/>
            <a:ext cx="2123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Foot-mount EMC Filter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9800" y="2400300"/>
            <a:ext cx="685800" cy="533400"/>
          </a:xfrm>
          <a:prstGeom prst="rightArrow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257300"/>
            <a:ext cx="2453392" cy="2971800"/>
          </a:xfrm>
          <a:prstGeom prst="rect">
            <a:avLst/>
          </a:prstGeom>
        </p:spPr>
      </p:pic>
      <p:pic>
        <p:nvPicPr>
          <p:cNvPr id="21" name="Picture 20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257300"/>
            <a:ext cx="2510725" cy="2743200"/>
          </a:xfrm>
          <a:prstGeom prst="rect">
            <a:avLst/>
          </a:prstGeom>
        </p:spPr>
      </p:pic>
      <p:pic>
        <p:nvPicPr>
          <p:cNvPr id="22" name="Picture 21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179982" y="1341282"/>
            <a:ext cx="3139956" cy="21784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pic>
        <p:nvPicPr>
          <p:cNvPr id="28" name="Picture 27" descr="Statement-combi_e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890" y="1814036"/>
            <a:ext cx="8533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Automatic energy-saving operation.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Temperature difference constant control and pressure difference constant control. (Logic)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Auto-restart after momentary power failure Operation is continued using the load inertia energy.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2" y="1509236"/>
            <a:ext cx="285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Optimise Energy Saving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2" y="285750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  <a:latin typeface="Arial Rounded MT Bold" pitchFamily="34" charset="0"/>
              </a:rPr>
              <a:t>Optimise Functions</a:t>
            </a:r>
            <a:endParaRPr lang="en-S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1" y="3150394"/>
            <a:ext cx="51609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Fire mode (forced operation)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PID control</a:t>
            </a:r>
          </a:p>
          <a:p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Pick-up operation (catch on the fly)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Enable PM motor drive with PM </a:t>
            </a:r>
            <a:r>
              <a:rPr lang="en-S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Sensorless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vector control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Vector control  </a:t>
            </a:r>
            <a:r>
              <a:rPr lang="en-SG" sz="1400" dirty="0" smtClean="0">
                <a:solidFill>
                  <a:srgbClr val="FF0000"/>
                </a:solidFill>
                <a:latin typeface="Arial Rounded MT Bold" pitchFamily="34" charset="0"/>
              </a:rPr>
              <a:t>???</a:t>
            </a: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/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Customized logic 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Password function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77000" y="2710058"/>
            <a:ext cx="2133600" cy="2662043"/>
            <a:chOff x="0" y="0"/>
            <a:chExt cx="1576676" cy="2123686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85825"/>
            <a:ext cx="2971800" cy="37147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734366" y="0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QUICK VIEW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atement-combi_e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2"/>
            <a:ext cx="1740218" cy="431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888" y="1409702"/>
            <a:ext cx="7359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  <a:t>Automatic energy-saving operation.</a:t>
            </a:r>
            <a:br>
              <a:rPr lang="en-SG" sz="1600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- The output voltage is controlled to minimize the total power loss of the motor and </a:t>
            </a:r>
            <a:b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</a:br>
            <a:r>
              <a:rPr lang="en-S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the inverter at a constant speed.</a:t>
            </a:r>
            <a:endParaRPr lang="en-SG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9768"/>
            <a:ext cx="4329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  <a:latin typeface="Arial Rounded MT Bold" pitchFamily="34" charset="0"/>
              </a:rPr>
              <a:t>Optimise Energy Saving</a:t>
            </a:r>
            <a:endParaRPr lang="en-SG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114800" y="2329059"/>
            <a:ext cx="2514600" cy="3271643"/>
            <a:chOff x="0" y="0"/>
            <a:chExt cx="1576676" cy="2123686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576676" cy="2123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459191">
              <a:off x="760441" y="1143918"/>
              <a:ext cx="373742" cy="830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SG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59048"/>
            <a:ext cx="2971800" cy="371476"/>
          </a:xfrm>
          <a:prstGeom prst="rect">
            <a:avLst/>
          </a:prstGeom>
          <a:noFill/>
        </p:spPr>
      </p:pic>
      <p:pic>
        <p:nvPicPr>
          <p:cNvPr id="79874" name="Picture 2" descr="http://www.ozarksecc.com/images/save-energy/SaveEnergy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781301"/>
            <a:ext cx="3276600" cy="2304190"/>
          </a:xfrm>
          <a:prstGeom prst="rect">
            <a:avLst/>
          </a:prstGeom>
          <a:noFill/>
        </p:spPr>
      </p:pic>
      <p:pic>
        <p:nvPicPr>
          <p:cNvPr id="31" name="Picture 30" descr="Untitled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5067300"/>
            <a:ext cx="9144000" cy="647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5929" y="5448300"/>
            <a:ext cx="1681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FAP- WG-eHVAC-Jan-2016</a:t>
            </a:r>
            <a:endParaRPr lang="en-SG" sz="900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45951</TotalTime>
  <Words>662</Words>
  <Application>Microsoft Office PowerPoint</Application>
  <PresentationFormat>On-screen Show (16:10)</PresentationFormat>
  <Paragraphs>253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william-goh</dc:creator>
  <cp:lastModifiedBy>kstan</cp:lastModifiedBy>
  <cp:revision>870</cp:revision>
  <dcterms:created xsi:type="dcterms:W3CDTF">2011-08-05T05:30:32Z</dcterms:created>
  <dcterms:modified xsi:type="dcterms:W3CDTF">2016-01-07T04:01:39Z</dcterms:modified>
</cp:coreProperties>
</file>